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5124113" cy="21388388"/>
  <p:notesSz cx="6807200" cy="9939338"/>
  <p:defaultTextStyle>
    <a:defPPr>
      <a:defRPr lang="zh-TW"/>
    </a:defPPr>
    <a:lvl1pPr marL="0" algn="l" defTabSz="1752539" rtl="0" eaLnBrk="1" latinLnBrk="0" hangingPunct="1">
      <a:defRPr sz="3450" kern="1200">
        <a:solidFill>
          <a:schemeClr val="tx1"/>
        </a:solidFill>
        <a:latin typeface="+mn-lt"/>
        <a:ea typeface="+mn-ea"/>
        <a:cs typeface="+mn-cs"/>
      </a:defRPr>
    </a:lvl1pPr>
    <a:lvl2pPr marL="876270" algn="l" defTabSz="1752539" rtl="0" eaLnBrk="1" latinLnBrk="0" hangingPunct="1">
      <a:defRPr sz="3450" kern="1200">
        <a:solidFill>
          <a:schemeClr val="tx1"/>
        </a:solidFill>
        <a:latin typeface="+mn-lt"/>
        <a:ea typeface="+mn-ea"/>
        <a:cs typeface="+mn-cs"/>
      </a:defRPr>
    </a:lvl2pPr>
    <a:lvl3pPr marL="1752539" algn="l" defTabSz="1752539" rtl="0" eaLnBrk="1" latinLnBrk="0" hangingPunct="1">
      <a:defRPr sz="3450" kern="1200">
        <a:solidFill>
          <a:schemeClr val="tx1"/>
        </a:solidFill>
        <a:latin typeface="+mn-lt"/>
        <a:ea typeface="+mn-ea"/>
        <a:cs typeface="+mn-cs"/>
      </a:defRPr>
    </a:lvl3pPr>
    <a:lvl4pPr marL="2628809" algn="l" defTabSz="1752539" rtl="0" eaLnBrk="1" latinLnBrk="0" hangingPunct="1">
      <a:defRPr sz="3450" kern="1200">
        <a:solidFill>
          <a:schemeClr val="tx1"/>
        </a:solidFill>
        <a:latin typeface="+mn-lt"/>
        <a:ea typeface="+mn-ea"/>
        <a:cs typeface="+mn-cs"/>
      </a:defRPr>
    </a:lvl4pPr>
    <a:lvl5pPr marL="3505078" algn="l" defTabSz="1752539" rtl="0" eaLnBrk="1" latinLnBrk="0" hangingPunct="1">
      <a:defRPr sz="3450" kern="1200">
        <a:solidFill>
          <a:schemeClr val="tx1"/>
        </a:solidFill>
        <a:latin typeface="+mn-lt"/>
        <a:ea typeface="+mn-ea"/>
        <a:cs typeface="+mn-cs"/>
      </a:defRPr>
    </a:lvl5pPr>
    <a:lvl6pPr marL="4381348" algn="l" defTabSz="1752539" rtl="0" eaLnBrk="1" latinLnBrk="0" hangingPunct="1">
      <a:defRPr sz="3450" kern="1200">
        <a:solidFill>
          <a:schemeClr val="tx1"/>
        </a:solidFill>
        <a:latin typeface="+mn-lt"/>
        <a:ea typeface="+mn-ea"/>
        <a:cs typeface="+mn-cs"/>
      </a:defRPr>
    </a:lvl6pPr>
    <a:lvl7pPr marL="5257617" algn="l" defTabSz="1752539" rtl="0" eaLnBrk="1" latinLnBrk="0" hangingPunct="1">
      <a:defRPr sz="3450" kern="1200">
        <a:solidFill>
          <a:schemeClr val="tx1"/>
        </a:solidFill>
        <a:latin typeface="+mn-lt"/>
        <a:ea typeface="+mn-ea"/>
        <a:cs typeface="+mn-cs"/>
      </a:defRPr>
    </a:lvl7pPr>
    <a:lvl8pPr marL="6133887" algn="l" defTabSz="1752539" rtl="0" eaLnBrk="1" latinLnBrk="0" hangingPunct="1">
      <a:defRPr sz="3450" kern="1200">
        <a:solidFill>
          <a:schemeClr val="tx1"/>
        </a:solidFill>
        <a:latin typeface="+mn-lt"/>
        <a:ea typeface="+mn-ea"/>
        <a:cs typeface="+mn-cs"/>
      </a:defRPr>
    </a:lvl8pPr>
    <a:lvl9pPr marL="7010156" algn="l" defTabSz="1752539" rtl="0" eaLnBrk="1" latinLnBrk="0" hangingPunct="1">
      <a:defRPr sz="34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243"/>
    <a:srgbClr val="1919FF"/>
    <a:srgbClr val="3333FF"/>
    <a:srgbClr val="3B3BFF"/>
    <a:srgbClr val="1D1D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6400" autoAdjust="0"/>
  </p:normalViewPr>
  <p:slideViewPr>
    <p:cSldViewPr snapToGrid="0">
      <p:cViewPr>
        <p:scale>
          <a:sx n="50" d="100"/>
          <a:sy n="50" d="100"/>
        </p:scale>
        <p:origin x="138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4309" y="3500370"/>
            <a:ext cx="12855496" cy="7446328"/>
          </a:xfrm>
        </p:spPr>
        <p:txBody>
          <a:bodyPr anchor="b"/>
          <a:lstStyle>
            <a:lvl1pPr algn="ctr">
              <a:defRPr sz="9924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90514" y="11233856"/>
            <a:ext cx="11343085" cy="5163908"/>
          </a:xfrm>
        </p:spPr>
        <p:txBody>
          <a:bodyPr/>
          <a:lstStyle>
            <a:lvl1pPr marL="0" indent="0" algn="ctr">
              <a:buNone/>
              <a:defRPr sz="3970"/>
            </a:lvl1pPr>
            <a:lvl2pPr marL="756209" indent="0" algn="ctr">
              <a:buNone/>
              <a:defRPr sz="3308"/>
            </a:lvl2pPr>
            <a:lvl3pPr marL="1512418" indent="0" algn="ctr">
              <a:buNone/>
              <a:defRPr sz="2977"/>
            </a:lvl3pPr>
            <a:lvl4pPr marL="2268626" indent="0" algn="ctr">
              <a:buNone/>
              <a:defRPr sz="2646"/>
            </a:lvl4pPr>
            <a:lvl5pPr marL="3024835" indent="0" algn="ctr">
              <a:buNone/>
              <a:defRPr sz="2646"/>
            </a:lvl5pPr>
            <a:lvl6pPr marL="3781044" indent="0" algn="ctr">
              <a:buNone/>
              <a:defRPr sz="2646"/>
            </a:lvl6pPr>
            <a:lvl7pPr marL="4537253" indent="0" algn="ctr">
              <a:buNone/>
              <a:defRPr sz="2646"/>
            </a:lvl7pPr>
            <a:lvl8pPr marL="5293462" indent="0" algn="ctr">
              <a:buNone/>
              <a:defRPr sz="2646"/>
            </a:lvl8pPr>
            <a:lvl9pPr marL="6049670" indent="0" algn="ctr">
              <a:buNone/>
              <a:defRPr sz="2646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0A4A5-7E25-4C66-9F16-F5A0B626F081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5395D-1DB7-4384-806F-157E6E3EEC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19763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0A4A5-7E25-4C66-9F16-F5A0B626F081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5395D-1DB7-4384-806F-157E6E3EEC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0062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823194" y="1138734"/>
            <a:ext cx="3261137" cy="1812567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9784" y="1138734"/>
            <a:ext cx="9594359" cy="1812567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0A4A5-7E25-4C66-9F16-F5A0B626F081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5395D-1DB7-4384-806F-157E6E3EEC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3923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0A4A5-7E25-4C66-9F16-F5A0B626F081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5395D-1DB7-4384-806F-157E6E3EEC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595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1907" y="5332250"/>
            <a:ext cx="13044547" cy="8896974"/>
          </a:xfrm>
        </p:spPr>
        <p:txBody>
          <a:bodyPr anchor="b"/>
          <a:lstStyle>
            <a:lvl1pPr>
              <a:defRPr sz="9924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1907" y="14313393"/>
            <a:ext cx="13044547" cy="4678708"/>
          </a:xfrm>
        </p:spPr>
        <p:txBody>
          <a:bodyPr/>
          <a:lstStyle>
            <a:lvl1pPr marL="0" indent="0">
              <a:buNone/>
              <a:defRPr sz="3970">
                <a:solidFill>
                  <a:schemeClr val="tx1"/>
                </a:solidFill>
              </a:defRPr>
            </a:lvl1pPr>
            <a:lvl2pPr marL="756209" indent="0">
              <a:buNone/>
              <a:defRPr sz="3308">
                <a:solidFill>
                  <a:schemeClr val="tx1">
                    <a:tint val="75000"/>
                  </a:schemeClr>
                </a:solidFill>
              </a:defRPr>
            </a:lvl2pPr>
            <a:lvl3pPr marL="1512418" indent="0">
              <a:buNone/>
              <a:defRPr sz="2977">
                <a:solidFill>
                  <a:schemeClr val="tx1">
                    <a:tint val="75000"/>
                  </a:schemeClr>
                </a:solidFill>
              </a:defRPr>
            </a:lvl3pPr>
            <a:lvl4pPr marL="2268626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4pPr>
            <a:lvl5pPr marL="3024835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5pPr>
            <a:lvl6pPr marL="3781044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6pPr>
            <a:lvl7pPr marL="4537253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7pPr>
            <a:lvl8pPr marL="5293462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8pPr>
            <a:lvl9pPr marL="6049670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0A4A5-7E25-4C66-9F16-F5A0B626F081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5395D-1DB7-4384-806F-157E6E3EEC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05155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9783" y="5693668"/>
            <a:ext cx="6427748" cy="13570736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56582" y="5693668"/>
            <a:ext cx="6427748" cy="13570736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0A4A5-7E25-4C66-9F16-F5A0B626F081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5395D-1DB7-4384-806F-157E6E3EEC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756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753" y="1138738"/>
            <a:ext cx="13044547" cy="41341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1754" y="5243127"/>
            <a:ext cx="6398208" cy="2569576"/>
          </a:xfrm>
        </p:spPr>
        <p:txBody>
          <a:bodyPr anchor="b"/>
          <a:lstStyle>
            <a:lvl1pPr marL="0" indent="0">
              <a:buNone/>
              <a:defRPr sz="3970" b="1"/>
            </a:lvl1pPr>
            <a:lvl2pPr marL="756209" indent="0">
              <a:buNone/>
              <a:defRPr sz="3308" b="1"/>
            </a:lvl2pPr>
            <a:lvl3pPr marL="1512418" indent="0">
              <a:buNone/>
              <a:defRPr sz="2977" b="1"/>
            </a:lvl3pPr>
            <a:lvl4pPr marL="2268626" indent="0">
              <a:buNone/>
              <a:defRPr sz="2646" b="1"/>
            </a:lvl4pPr>
            <a:lvl5pPr marL="3024835" indent="0">
              <a:buNone/>
              <a:defRPr sz="2646" b="1"/>
            </a:lvl5pPr>
            <a:lvl6pPr marL="3781044" indent="0">
              <a:buNone/>
              <a:defRPr sz="2646" b="1"/>
            </a:lvl6pPr>
            <a:lvl7pPr marL="4537253" indent="0">
              <a:buNone/>
              <a:defRPr sz="2646" b="1"/>
            </a:lvl7pPr>
            <a:lvl8pPr marL="5293462" indent="0">
              <a:buNone/>
              <a:defRPr sz="2646" b="1"/>
            </a:lvl8pPr>
            <a:lvl9pPr marL="6049670" indent="0">
              <a:buNone/>
              <a:defRPr sz="2646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54" y="7812703"/>
            <a:ext cx="6398208" cy="11491309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656583" y="5243127"/>
            <a:ext cx="6429718" cy="2569576"/>
          </a:xfrm>
        </p:spPr>
        <p:txBody>
          <a:bodyPr anchor="b"/>
          <a:lstStyle>
            <a:lvl1pPr marL="0" indent="0">
              <a:buNone/>
              <a:defRPr sz="3970" b="1"/>
            </a:lvl1pPr>
            <a:lvl2pPr marL="756209" indent="0">
              <a:buNone/>
              <a:defRPr sz="3308" b="1"/>
            </a:lvl2pPr>
            <a:lvl3pPr marL="1512418" indent="0">
              <a:buNone/>
              <a:defRPr sz="2977" b="1"/>
            </a:lvl3pPr>
            <a:lvl4pPr marL="2268626" indent="0">
              <a:buNone/>
              <a:defRPr sz="2646" b="1"/>
            </a:lvl4pPr>
            <a:lvl5pPr marL="3024835" indent="0">
              <a:buNone/>
              <a:defRPr sz="2646" b="1"/>
            </a:lvl5pPr>
            <a:lvl6pPr marL="3781044" indent="0">
              <a:buNone/>
              <a:defRPr sz="2646" b="1"/>
            </a:lvl6pPr>
            <a:lvl7pPr marL="4537253" indent="0">
              <a:buNone/>
              <a:defRPr sz="2646" b="1"/>
            </a:lvl7pPr>
            <a:lvl8pPr marL="5293462" indent="0">
              <a:buNone/>
              <a:defRPr sz="2646" b="1"/>
            </a:lvl8pPr>
            <a:lvl9pPr marL="6049670" indent="0">
              <a:buNone/>
              <a:defRPr sz="2646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656583" y="7812703"/>
            <a:ext cx="6429718" cy="11491309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0A4A5-7E25-4C66-9F16-F5A0B626F081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5395D-1DB7-4384-806F-157E6E3EEC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4666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0A4A5-7E25-4C66-9F16-F5A0B626F081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5395D-1DB7-4384-806F-157E6E3EEC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6843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0A4A5-7E25-4C66-9F16-F5A0B626F081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5395D-1DB7-4384-806F-157E6E3EEC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9052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753" y="1425892"/>
            <a:ext cx="4877920" cy="4990624"/>
          </a:xfrm>
        </p:spPr>
        <p:txBody>
          <a:bodyPr anchor="b"/>
          <a:lstStyle>
            <a:lvl1pPr>
              <a:defRPr sz="5293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9718" y="3079537"/>
            <a:ext cx="7656582" cy="15199618"/>
          </a:xfrm>
        </p:spPr>
        <p:txBody>
          <a:bodyPr/>
          <a:lstStyle>
            <a:lvl1pPr>
              <a:defRPr sz="5293"/>
            </a:lvl1pPr>
            <a:lvl2pPr>
              <a:defRPr sz="4631"/>
            </a:lvl2pPr>
            <a:lvl3pPr>
              <a:defRPr sz="3970"/>
            </a:lvl3pPr>
            <a:lvl4pPr>
              <a:defRPr sz="3308"/>
            </a:lvl4pPr>
            <a:lvl5pPr>
              <a:defRPr sz="3308"/>
            </a:lvl5pPr>
            <a:lvl6pPr>
              <a:defRPr sz="3308"/>
            </a:lvl6pPr>
            <a:lvl7pPr>
              <a:defRPr sz="3308"/>
            </a:lvl7pPr>
            <a:lvl8pPr>
              <a:defRPr sz="3308"/>
            </a:lvl8pPr>
            <a:lvl9pPr>
              <a:defRPr sz="3308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753" y="6416517"/>
            <a:ext cx="4877920" cy="11887390"/>
          </a:xfrm>
        </p:spPr>
        <p:txBody>
          <a:bodyPr/>
          <a:lstStyle>
            <a:lvl1pPr marL="0" indent="0">
              <a:buNone/>
              <a:defRPr sz="2646"/>
            </a:lvl1pPr>
            <a:lvl2pPr marL="756209" indent="0">
              <a:buNone/>
              <a:defRPr sz="2316"/>
            </a:lvl2pPr>
            <a:lvl3pPr marL="1512418" indent="0">
              <a:buNone/>
              <a:defRPr sz="1985"/>
            </a:lvl3pPr>
            <a:lvl4pPr marL="2268626" indent="0">
              <a:buNone/>
              <a:defRPr sz="1654"/>
            </a:lvl4pPr>
            <a:lvl5pPr marL="3024835" indent="0">
              <a:buNone/>
              <a:defRPr sz="1654"/>
            </a:lvl5pPr>
            <a:lvl6pPr marL="3781044" indent="0">
              <a:buNone/>
              <a:defRPr sz="1654"/>
            </a:lvl6pPr>
            <a:lvl7pPr marL="4537253" indent="0">
              <a:buNone/>
              <a:defRPr sz="1654"/>
            </a:lvl7pPr>
            <a:lvl8pPr marL="5293462" indent="0">
              <a:buNone/>
              <a:defRPr sz="1654"/>
            </a:lvl8pPr>
            <a:lvl9pPr marL="6049670" indent="0">
              <a:buNone/>
              <a:defRPr sz="1654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0A4A5-7E25-4C66-9F16-F5A0B626F081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5395D-1DB7-4384-806F-157E6E3EEC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4367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753" y="1425892"/>
            <a:ext cx="4877920" cy="4990624"/>
          </a:xfrm>
        </p:spPr>
        <p:txBody>
          <a:bodyPr anchor="b"/>
          <a:lstStyle>
            <a:lvl1pPr>
              <a:defRPr sz="5293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29718" y="3079537"/>
            <a:ext cx="7656582" cy="15199618"/>
          </a:xfrm>
        </p:spPr>
        <p:txBody>
          <a:bodyPr anchor="t"/>
          <a:lstStyle>
            <a:lvl1pPr marL="0" indent="0">
              <a:buNone/>
              <a:defRPr sz="5293"/>
            </a:lvl1pPr>
            <a:lvl2pPr marL="756209" indent="0">
              <a:buNone/>
              <a:defRPr sz="4631"/>
            </a:lvl2pPr>
            <a:lvl3pPr marL="1512418" indent="0">
              <a:buNone/>
              <a:defRPr sz="3970"/>
            </a:lvl3pPr>
            <a:lvl4pPr marL="2268626" indent="0">
              <a:buNone/>
              <a:defRPr sz="3308"/>
            </a:lvl4pPr>
            <a:lvl5pPr marL="3024835" indent="0">
              <a:buNone/>
              <a:defRPr sz="3308"/>
            </a:lvl5pPr>
            <a:lvl6pPr marL="3781044" indent="0">
              <a:buNone/>
              <a:defRPr sz="3308"/>
            </a:lvl6pPr>
            <a:lvl7pPr marL="4537253" indent="0">
              <a:buNone/>
              <a:defRPr sz="3308"/>
            </a:lvl7pPr>
            <a:lvl8pPr marL="5293462" indent="0">
              <a:buNone/>
              <a:defRPr sz="3308"/>
            </a:lvl8pPr>
            <a:lvl9pPr marL="6049670" indent="0">
              <a:buNone/>
              <a:defRPr sz="3308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753" y="6416517"/>
            <a:ext cx="4877920" cy="11887390"/>
          </a:xfrm>
        </p:spPr>
        <p:txBody>
          <a:bodyPr/>
          <a:lstStyle>
            <a:lvl1pPr marL="0" indent="0">
              <a:buNone/>
              <a:defRPr sz="2646"/>
            </a:lvl1pPr>
            <a:lvl2pPr marL="756209" indent="0">
              <a:buNone/>
              <a:defRPr sz="2316"/>
            </a:lvl2pPr>
            <a:lvl3pPr marL="1512418" indent="0">
              <a:buNone/>
              <a:defRPr sz="1985"/>
            </a:lvl3pPr>
            <a:lvl4pPr marL="2268626" indent="0">
              <a:buNone/>
              <a:defRPr sz="1654"/>
            </a:lvl4pPr>
            <a:lvl5pPr marL="3024835" indent="0">
              <a:buNone/>
              <a:defRPr sz="1654"/>
            </a:lvl5pPr>
            <a:lvl6pPr marL="3781044" indent="0">
              <a:buNone/>
              <a:defRPr sz="1654"/>
            </a:lvl6pPr>
            <a:lvl7pPr marL="4537253" indent="0">
              <a:buNone/>
              <a:defRPr sz="1654"/>
            </a:lvl7pPr>
            <a:lvl8pPr marL="5293462" indent="0">
              <a:buNone/>
              <a:defRPr sz="1654"/>
            </a:lvl8pPr>
            <a:lvl9pPr marL="6049670" indent="0">
              <a:buNone/>
              <a:defRPr sz="1654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0A4A5-7E25-4C66-9F16-F5A0B626F081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5395D-1DB7-4384-806F-157E6E3EEC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8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39783" y="1138738"/>
            <a:ext cx="13044547" cy="4134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9783" y="5693668"/>
            <a:ext cx="13044547" cy="135707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9783" y="19823872"/>
            <a:ext cx="3402925" cy="11387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98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0A4A5-7E25-4C66-9F16-F5A0B626F081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09863" y="19823872"/>
            <a:ext cx="5104388" cy="11387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98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81405" y="19823872"/>
            <a:ext cx="3402925" cy="11387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98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05395D-1DB7-4384-806F-157E6E3EEC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55393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512418" rtl="0" eaLnBrk="1" latinLnBrk="0" hangingPunct="1">
        <a:lnSpc>
          <a:spcPct val="90000"/>
        </a:lnSpc>
        <a:spcBef>
          <a:spcPct val="0"/>
        </a:spcBef>
        <a:buNone/>
        <a:defRPr sz="727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8104" indent="-378104" algn="l" defTabSz="1512418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4631" kern="1200">
          <a:solidFill>
            <a:schemeClr val="tx1"/>
          </a:solidFill>
          <a:latin typeface="+mn-lt"/>
          <a:ea typeface="+mn-ea"/>
          <a:cs typeface="+mn-cs"/>
        </a:defRPr>
      </a:lvl1pPr>
      <a:lvl2pPr marL="1134313" indent="-378104" algn="l" defTabSz="1512418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3970" kern="1200">
          <a:solidFill>
            <a:schemeClr val="tx1"/>
          </a:solidFill>
          <a:latin typeface="+mn-lt"/>
          <a:ea typeface="+mn-ea"/>
          <a:cs typeface="+mn-cs"/>
        </a:defRPr>
      </a:lvl2pPr>
      <a:lvl3pPr marL="1890522" indent="-378104" algn="l" defTabSz="1512418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3308" kern="1200">
          <a:solidFill>
            <a:schemeClr val="tx1"/>
          </a:solidFill>
          <a:latin typeface="+mn-lt"/>
          <a:ea typeface="+mn-ea"/>
          <a:cs typeface="+mn-cs"/>
        </a:defRPr>
      </a:lvl3pPr>
      <a:lvl4pPr marL="2646731" indent="-378104" algn="l" defTabSz="1512418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7" kern="1200">
          <a:solidFill>
            <a:schemeClr val="tx1"/>
          </a:solidFill>
          <a:latin typeface="+mn-lt"/>
          <a:ea typeface="+mn-ea"/>
          <a:cs typeface="+mn-cs"/>
        </a:defRPr>
      </a:lvl4pPr>
      <a:lvl5pPr marL="3402940" indent="-378104" algn="l" defTabSz="1512418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7" kern="1200">
          <a:solidFill>
            <a:schemeClr val="tx1"/>
          </a:solidFill>
          <a:latin typeface="+mn-lt"/>
          <a:ea typeface="+mn-ea"/>
          <a:cs typeface="+mn-cs"/>
        </a:defRPr>
      </a:lvl5pPr>
      <a:lvl6pPr marL="4159148" indent="-378104" algn="l" defTabSz="1512418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7" kern="1200">
          <a:solidFill>
            <a:schemeClr val="tx1"/>
          </a:solidFill>
          <a:latin typeface="+mn-lt"/>
          <a:ea typeface="+mn-ea"/>
          <a:cs typeface="+mn-cs"/>
        </a:defRPr>
      </a:lvl6pPr>
      <a:lvl7pPr marL="4915357" indent="-378104" algn="l" defTabSz="1512418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7" kern="1200">
          <a:solidFill>
            <a:schemeClr val="tx1"/>
          </a:solidFill>
          <a:latin typeface="+mn-lt"/>
          <a:ea typeface="+mn-ea"/>
          <a:cs typeface="+mn-cs"/>
        </a:defRPr>
      </a:lvl7pPr>
      <a:lvl8pPr marL="5671566" indent="-378104" algn="l" defTabSz="1512418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7" kern="1200">
          <a:solidFill>
            <a:schemeClr val="tx1"/>
          </a:solidFill>
          <a:latin typeface="+mn-lt"/>
          <a:ea typeface="+mn-ea"/>
          <a:cs typeface="+mn-cs"/>
        </a:defRPr>
      </a:lvl8pPr>
      <a:lvl9pPr marL="6427775" indent="-378104" algn="l" defTabSz="1512418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512418" rtl="0" eaLnBrk="1" latinLnBrk="0" hangingPunct="1">
        <a:defRPr sz="2977" kern="1200">
          <a:solidFill>
            <a:schemeClr val="tx1"/>
          </a:solidFill>
          <a:latin typeface="+mn-lt"/>
          <a:ea typeface="+mn-ea"/>
          <a:cs typeface="+mn-cs"/>
        </a:defRPr>
      </a:lvl1pPr>
      <a:lvl2pPr marL="756209" algn="l" defTabSz="1512418" rtl="0" eaLnBrk="1" latinLnBrk="0" hangingPunct="1">
        <a:defRPr sz="2977" kern="1200">
          <a:solidFill>
            <a:schemeClr val="tx1"/>
          </a:solidFill>
          <a:latin typeface="+mn-lt"/>
          <a:ea typeface="+mn-ea"/>
          <a:cs typeface="+mn-cs"/>
        </a:defRPr>
      </a:lvl2pPr>
      <a:lvl3pPr marL="1512418" algn="l" defTabSz="1512418" rtl="0" eaLnBrk="1" latinLnBrk="0" hangingPunct="1">
        <a:defRPr sz="2977" kern="1200">
          <a:solidFill>
            <a:schemeClr val="tx1"/>
          </a:solidFill>
          <a:latin typeface="+mn-lt"/>
          <a:ea typeface="+mn-ea"/>
          <a:cs typeface="+mn-cs"/>
        </a:defRPr>
      </a:lvl3pPr>
      <a:lvl4pPr marL="2268626" algn="l" defTabSz="1512418" rtl="0" eaLnBrk="1" latinLnBrk="0" hangingPunct="1">
        <a:defRPr sz="2977" kern="1200">
          <a:solidFill>
            <a:schemeClr val="tx1"/>
          </a:solidFill>
          <a:latin typeface="+mn-lt"/>
          <a:ea typeface="+mn-ea"/>
          <a:cs typeface="+mn-cs"/>
        </a:defRPr>
      </a:lvl4pPr>
      <a:lvl5pPr marL="3024835" algn="l" defTabSz="1512418" rtl="0" eaLnBrk="1" latinLnBrk="0" hangingPunct="1">
        <a:defRPr sz="2977" kern="1200">
          <a:solidFill>
            <a:schemeClr val="tx1"/>
          </a:solidFill>
          <a:latin typeface="+mn-lt"/>
          <a:ea typeface="+mn-ea"/>
          <a:cs typeface="+mn-cs"/>
        </a:defRPr>
      </a:lvl5pPr>
      <a:lvl6pPr marL="3781044" algn="l" defTabSz="1512418" rtl="0" eaLnBrk="1" latinLnBrk="0" hangingPunct="1">
        <a:defRPr sz="2977" kern="1200">
          <a:solidFill>
            <a:schemeClr val="tx1"/>
          </a:solidFill>
          <a:latin typeface="+mn-lt"/>
          <a:ea typeface="+mn-ea"/>
          <a:cs typeface="+mn-cs"/>
        </a:defRPr>
      </a:lvl6pPr>
      <a:lvl7pPr marL="4537253" algn="l" defTabSz="1512418" rtl="0" eaLnBrk="1" latinLnBrk="0" hangingPunct="1">
        <a:defRPr sz="2977" kern="1200">
          <a:solidFill>
            <a:schemeClr val="tx1"/>
          </a:solidFill>
          <a:latin typeface="+mn-lt"/>
          <a:ea typeface="+mn-ea"/>
          <a:cs typeface="+mn-cs"/>
        </a:defRPr>
      </a:lvl7pPr>
      <a:lvl8pPr marL="5293462" algn="l" defTabSz="1512418" rtl="0" eaLnBrk="1" latinLnBrk="0" hangingPunct="1">
        <a:defRPr sz="2977" kern="1200">
          <a:solidFill>
            <a:schemeClr val="tx1"/>
          </a:solidFill>
          <a:latin typeface="+mn-lt"/>
          <a:ea typeface="+mn-ea"/>
          <a:cs typeface="+mn-cs"/>
        </a:defRPr>
      </a:lvl8pPr>
      <a:lvl9pPr marL="6049670" algn="l" defTabSz="1512418" rtl="0" eaLnBrk="1" latinLnBrk="0" hangingPunct="1">
        <a:defRPr sz="297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0" y="0"/>
            <a:ext cx="15122333" cy="21388388"/>
          </a:xfrm>
          <a:prstGeom prst="rect">
            <a:avLst/>
          </a:prstGeom>
        </p:spPr>
      </p:pic>
      <p:sp>
        <p:nvSpPr>
          <p:cNvPr id="6" name="文字方塊 5"/>
          <p:cNvSpPr txBox="1"/>
          <p:nvPr/>
        </p:nvSpPr>
        <p:spPr>
          <a:xfrm>
            <a:off x="1852801" y="20607349"/>
            <a:ext cx="120276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400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系所活動聯絡人資訊：</a:t>
            </a:r>
            <a:r>
              <a:rPr lang="zh-TW" altLang="en-US" sz="24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陳郁雯</a:t>
            </a:r>
            <a:r>
              <a:rPr lang="zh-TW" altLang="en-US" sz="2400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老師 </a:t>
            </a:r>
            <a:r>
              <a:rPr lang="en-US" altLang="zh-TW" sz="2400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(Mail</a:t>
            </a:r>
            <a:r>
              <a:rPr lang="zh-TW" altLang="en-US" sz="2400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en-US" altLang="zh-TW" sz="2400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bubu5577@mail.mcu.edu.tw</a:t>
            </a:r>
            <a:r>
              <a:rPr lang="zh-TW" altLang="en-US" sz="2400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分機：</a:t>
            </a:r>
            <a:r>
              <a:rPr lang="en-US" altLang="zh-TW" sz="2400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2540)</a:t>
            </a:r>
            <a:endParaRPr lang="zh-TW" altLang="en-US" sz="2400" dirty="0" smtClean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0" name="標題 1"/>
          <p:cNvSpPr txBox="1">
            <a:spLocks/>
          </p:cNvSpPr>
          <p:nvPr/>
        </p:nvSpPr>
        <p:spPr>
          <a:xfrm>
            <a:off x="3044539" y="345773"/>
            <a:ext cx="11341768" cy="3433010"/>
          </a:xfrm>
          <a:prstGeom prst="rect">
            <a:avLst/>
          </a:prstGeom>
        </p:spPr>
        <p:txBody>
          <a:bodyPr vert="horz" lIns="208639" tIns="104319" rIns="208639" bIns="104319" rtlCol="0" anchor="ctr">
            <a:normAutofit fontScale="90000"/>
          </a:bodyPr>
          <a:lstStyle>
            <a:lvl1pPr algn="ctr" defTabSz="1043193" rtl="0" eaLnBrk="1" latinLnBrk="0" hangingPunct="1">
              <a:spcBef>
                <a:spcPct val="0"/>
              </a:spcBef>
              <a:buNone/>
              <a:defRPr sz="10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3600"/>
              </a:spcBef>
              <a:spcAft>
                <a:spcPts val="1800"/>
              </a:spcAft>
            </a:pPr>
            <a:r>
              <a:rPr lang="en-US" altLang="zh-TW" sz="6000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rPr>
              <a:t/>
            </a:r>
            <a:br>
              <a:rPr lang="en-US" altLang="zh-TW" sz="6000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rPr>
            </a:br>
            <a:r>
              <a:rPr lang="zh-TW" altLang="zh-TW" sz="67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rPr>
              <a:t>『</a:t>
            </a:r>
            <a:r>
              <a:rPr lang="zh-TW" altLang="en-US" sz="67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rPr>
              <a:t>國科會</a:t>
            </a:r>
            <a:r>
              <a:rPr lang="zh-TW" altLang="zh-TW" sz="67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rPr>
              <a:t>大專學生專題研究計畫』</a:t>
            </a:r>
            <a:r>
              <a:rPr lang="zh-TW" altLang="zh-TW" sz="7300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rPr>
              <a:t/>
            </a:r>
            <a:br>
              <a:rPr lang="zh-TW" altLang="zh-TW" sz="7300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rPr>
            </a:br>
            <a:endParaRPr kumimoji="1" lang="zh-TW" altLang="en-US" sz="6000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rte" panose="03060902040502070203" pitchFamily="66" charset="0"/>
              <a:ea typeface="微軟正黑體" panose="020B0604030504040204" pitchFamily="34" charset="-120"/>
            </a:endParaRPr>
          </a:p>
        </p:txBody>
      </p:sp>
      <p:sp>
        <p:nvSpPr>
          <p:cNvPr id="21" name="標題 1"/>
          <p:cNvSpPr txBox="1">
            <a:spLocks/>
          </p:cNvSpPr>
          <p:nvPr/>
        </p:nvSpPr>
        <p:spPr>
          <a:xfrm>
            <a:off x="3187689" y="3226922"/>
            <a:ext cx="10145690" cy="3598318"/>
          </a:xfrm>
          <a:prstGeom prst="rect">
            <a:avLst/>
          </a:prstGeom>
        </p:spPr>
        <p:txBody>
          <a:bodyPr vert="horz" lIns="208639" tIns="104319" rIns="208639" bIns="104319" rtlCol="0" anchor="ctr">
            <a:noAutofit/>
          </a:bodyPr>
          <a:lstStyle>
            <a:lvl1pPr algn="ctr" defTabSz="1043193" rtl="0" eaLnBrk="1" latinLnBrk="0" hangingPunct="1">
              <a:spcBef>
                <a:spcPct val="0"/>
              </a:spcBef>
              <a:buNone/>
              <a:defRPr sz="10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spcBef>
                <a:spcPts val="0"/>
              </a:spcBef>
            </a:pPr>
            <a:r>
              <a:rPr lang="zh-TW" altLang="en-US" sz="2800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rPr>
              <a:t>　　</a:t>
            </a:r>
            <a:r>
              <a:rPr lang="zh-TW" altLang="zh-TW" sz="2800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rPr>
              <a:t>自</a:t>
            </a:r>
            <a:r>
              <a:rPr lang="en-US" altLang="zh-TW" sz="2800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rPr>
              <a:t>98</a:t>
            </a:r>
            <a:r>
              <a:rPr lang="zh-TW" altLang="zh-TW" sz="2800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rPr>
              <a:t>學年度起，為倡導學生自主學習之風氣，提高學生主動追求知識之意願，並強化增進自主學習意願之校園優質教育環境</a:t>
            </a:r>
            <a:r>
              <a:rPr lang="zh-TW" altLang="zh-TW" sz="2800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rPr>
              <a:t>，</a:t>
            </a:r>
            <a:r>
              <a:rPr lang="zh-TW" altLang="en-US" sz="2800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rPr>
              <a:t>高教深耕</a:t>
            </a:r>
            <a:r>
              <a:rPr lang="zh-TW" altLang="zh-TW" sz="2800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rPr>
              <a:t>計畫</a:t>
            </a:r>
            <a:r>
              <a:rPr lang="zh-TW" altLang="zh-TW" sz="2800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rPr>
              <a:t>獎勵學生</a:t>
            </a:r>
            <a:r>
              <a:rPr lang="zh-TW" altLang="zh-TW" sz="280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rPr>
              <a:t>參與</a:t>
            </a:r>
            <a:r>
              <a:rPr lang="zh-TW" altLang="zh-TW" sz="280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rPr>
              <a:t>「</a:t>
            </a:r>
            <a:r>
              <a:rPr lang="zh-TW" altLang="en-US" sz="280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rPr>
              <a:t>國科會</a:t>
            </a:r>
            <a:r>
              <a:rPr lang="zh-TW" altLang="zh-TW" sz="280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rPr>
              <a:t>大專</a:t>
            </a:r>
            <a:r>
              <a:rPr lang="zh-TW" altLang="zh-TW" sz="2800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rPr>
              <a:t>學生專題研究計畫」，讓同學釋放你的研究能量，成就無限可能。不論升學或就業，</a:t>
            </a:r>
            <a:r>
              <a:rPr lang="zh-TW" altLang="zh-TW" sz="2800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rPr>
              <a:t>大專學生</a:t>
            </a:r>
            <a:r>
              <a:rPr lang="zh-TW" altLang="zh-TW" sz="2800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rPr>
              <a:t>專題研究計畫是你成功的跳板，讓你贏在起跑</a:t>
            </a:r>
            <a:r>
              <a:rPr lang="zh-TW" altLang="zh-TW" sz="2800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rPr>
              <a:t>點</a:t>
            </a:r>
            <a:r>
              <a:rPr lang="zh-TW" altLang="en-US" sz="2800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rPr>
              <a:t>！本校今年共計通過</a:t>
            </a:r>
            <a:r>
              <a:rPr lang="en-US" altLang="zh-TW" sz="3200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rPr>
              <a:t>125</a:t>
            </a:r>
            <a:r>
              <a:rPr lang="zh-TW" altLang="en-US" sz="2800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rPr>
              <a:t>件</a:t>
            </a:r>
            <a:r>
              <a:rPr lang="zh-TW" altLang="en-US" sz="2800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rPr>
              <a:t>，全國大專校院通過件</a:t>
            </a:r>
            <a:r>
              <a:rPr lang="zh-TW" altLang="en-US" sz="2800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rPr>
              <a:t>數</a:t>
            </a:r>
            <a:r>
              <a:rPr lang="zh-TW" altLang="en-US" sz="2800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rPr>
              <a:t>第四</a:t>
            </a:r>
            <a:r>
              <a:rPr lang="zh-TW" altLang="en-US" sz="2800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rPr>
              <a:t>名</a:t>
            </a:r>
            <a:r>
              <a:rPr lang="zh-TW" altLang="en-US" sz="2800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rPr>
              <a:t>。在學校積極的推動之下，同學優異亮眼的表現也給予最大的回饋</a:t>
            </a:r>
            <a:r>
              <a:rPr lang="zh-TW" altLang="en-US" sz="2800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rPr>
              <a:t>，歡迎</a:t>
            </a:r>
            <a:r>
              <a:rPr lang="zh-TW" altLang="en-US" sz="2800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rPr>
              <a:t>大家共襄盛舉。</a:t>
            </a:r>
            <a:endParaRPr kumimoji="1" lang="zh-TW" altLang="en-US" sz="2800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rte" panose="03060902040502070203" pitchFamily="66" charset="0"/>
              <a:ea typeface="微軟正黑體" panose="020B0604030504040204" pitchFamily="34" charset="-120"/>
            </a:endParaRPr>
          </a:p>
        </p:txBody>
      </p:sp>
      <p:sp>
        <p:nvSpPr>
          <p:cNvPr id="22" name="標題 1"/>
          <p:cNvSpPr txBox="1">
            <a:spLocks/>
          </p:cNvSpPr>
          <p:nvPr/>
        </p:nvSpPr>
        <p:spPr>
          <a:xfrm>
            <a:off x="3309967" y="8336067"/>
            <a:ext cx="10447569" cy="1791652"/>
          </a:xfrm>
          <a:prstGeom prst="rect">
            <a:avLst/>
          </a:prstGeom>
        </p:spPr>
        <p:txBody>
          <a:bodyPr vert="horz" lIns="208639" tIns="104319" rIns="208639" bIns="104319" rtlCol="0" anchor="ctr">
            <a:noAutofit/>
          </a:bodyPr>
          <a:lstStyle>
            <a:lvl1pPr algn="ctr" defTabSz="1043193" rtl="0" eaLnBrk="1" latinLnBrk="0" hangingPunct="1">
              <a:spcBef>
                <a:spcPct val="0"/>
              </a:spcBef>
              <a:buNone/>
              <a:defRPr sz="10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spcBef>
                <a:spcPts val="0"/>
              </a:spcBef>
            </a:pPr>
            <a:r>
              <a:rPr lang="zh-TW" altLang="en-US" sz="2800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rPr>
              <a:t>　　行政院</a:t>
            </a:r>
            <a:r>
              <a:rPr lang="zh-TW" altLang="en-US" sz="2800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rPr>
              <a:t>國科會</a:t>
            </a:r>
            <a:r>
              <a:rPr lang="zh-TW" altLang="en-US" sz="2800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rPr>
              <a:t>為</a:t>
            </a:r>
            <a:r>
              <a:rPr lang="zh-TW" altLang="en-US" sz="2800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rPr>
              <a:t>提早培育儲備基礎科學、應用科學、人文社會科學之優秀研究人才，鼓勵公私立大專院校學生參與專題研究計畫，儘早接受研究訓練，體驗研究活動，學習研究方法，並加強實驗、實作之能力。</a:t>
            </a:r>
            <a:endParaRPr kumimoji="1" lang="zh-TW" altLang="en-US" sz="2800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rte" panose="03060902040502070203" pitchFamily="66" charset="0"/>
              <a:ea typeface="微軟正黑體" panose="020B0604030504040204" pitchFamily="34" charset="-120"/>
            </a:endParaRPr>
          </a:p>
        </p:txBody>
      </p:sp>
      <p:grpSp>
        <p:nvGrpSpPr>
          <p:cNvPr id="23" name="群組 22"/>
          <p:cNvGrpSpPr/>
          <p:nvPr/>
        </p:nvGrpSpPr>
        <p:grpSpPr>
          <a:xfrm>
            <a:off x="1746913" y="5459129"/>
            <a:ext cx="12965374" cy="3433010"/>
            <a:chOff x="1487294" y="5789898"/>
            <a:chExt cx="11341768" cy="3433010"/>
          </a:xfrm>
        </p:grpSpPr>
        <p:sp>
          <p:nvSpPr>
            <p:cNvPr id="24" name="書卷 (水平) 23"/>
            <p:cNvSpPr/>
            <p:nvPr/>
          </p:nvSpPr>
          <p:spPr>
            <a:xfrm>
              <a:off x="2985133" y="7446775"/>
              <a:ext cx="8883112" cy="1131405"/>
            </a:xfrm>
            <a:prstGeom prst="horizontalScroll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>
                <a:latin typeface="Forte" panose="03060902040502070203" pitchFamily="66" charset="0"/>
                <a:ea typeface="微軟正黑體" panose="020B0604030504040204" pitchFamily="34" charset="-120"/>
              </a:endParaRPr>
            </a:p>
          </p:txBody>
        </p:sp>
        <p:sp>
          <p:nvSpPr>
            <p:cNvPr id="25" name="標題 1"/>
            <p:cNvSpPr txBox="1">
              <a:spLocks/>
            </p:cNvSpPr>
            <p:nvPr/>
          </p:nvSpPr>
          <p:spPr>
            <a:xfrm>
              <a:off x="1487294" y="5789898"/>
              <a:ext cx="11341768" cy="3433010"/>
            </a:xfrm>
            <a:prstGeom prst="rect">
              <a:avLst/>
            </a:prstGeom>
          </p:spPr>
          <p:txBody>
            <a:bodyPr vert="horz" lIns="208639" tIns="104319" rIns="208639" bIns="104319" rtlCol="0" anchor="ctr">
              <a:normAutofit fontScale="97500"/>
            </a:bodyPr>
            <a:lstStyle>
              <a:lvl1pPr algn="ctr" defTabSz="1043193" rtl="0" eaLnBrk="1" latinLnBrk="0" hangingPunct="1">
                <a:spcBef>
                  <a:spcPct val="0"/>
                </a:spcBef>
                <a:buNone/>
                <a:defRPr sz="10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spcBef>
                  <a:spcPts val="3600"/>
                </a:spcBef>
                <a:spcAft>
                  <a:spcPts val="1800"/>
                </a:spcAft>
              </a:pPr>
              <a:r>
                <a:rPr lang="en-US" altLang="zh-TW" sz="6000" dirty="0" smtClean="0">
                  <a:solidFill>
                    <a:schemeClr val="accent2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Forte" panose="03060902040502070203" pitchFamily="66" charset="0"/>
                  <a:ea typeface="微軟正黑體" panose="020B0604030504040204" pitchFamily="34" charset="-120"/>
                </a:rPr>
                <a:t/>
              </a:r>
              <a:br>
                <a:rPr lang="en-US" altLang="zh-TW" sz="6000" dirty="0" smtClean="0">
                  <a:solidFill>
                    <a:schemeClr val="accent2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Forte" panose="03060902040502070203" pitchFamily="66" charset="0"/>
                  <a:ea typeface="微軟正黑體" panose="020B0604030504040204" pitchFamily="34" charset="-120"/>
                </a:rPr>
              </a:br>
              <a:r>
                <a:rPr lang="en-US" altLang="zh-TW" sz="4100" b="1" dirty="0" smtClean="0">
                  <a:solidFill>
                    <a:schemeClr val="accent2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Forte" panose="03060902040502070203" pitchFamily="66" charset="0"/>
                  <a:ea typeface="微軟正黑體" panose="020B0604030504040204" pitchFamily="34" charset="-120"/>
                </a:rPr>
                <a:t>WHAT IS</a:t>
              </a:r>
              <a:r>
                <a:rPr lang="zh-TW" altLang="en-US" sz="4100" b="1" dirty="0">
                  <a:solidFill>
                    <a:schemeClr val="accent2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Forte" panose="03060902040502070203" pitchFamily="66" charset="0"/>
                  <a:ea typeface="微軟正黑體" panose="020B0604030504040204" pitchFamily="34" charset="-120"/>
                </a:rPr>
                <a:t> </a:t>
              </a:r>
              <a:r>
                <a:rPr lang="zh-TW" altLang="en-US" sz="3300" b="1" dirty="0">
                  <a:solidFill>
                    <a:schemeClr val="accent2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Forte" panose="03060902040502070203" pitchFamily="66" charset="0"/>
                  <a:ea typeface="微軟正黑體" panose="020B0604030504040204" pitchFamily="34" charset="-120"/>
                </a:rPr>
                <a:t>國科會</a:t>
              </a:r>
              <a:r>
                <a:rPr lang="zh-TW" altLang="zh-TW" sz="3300" b="1" dirty="0" smtClean="0">
                  <a:solidFill>
                    <a:schemeClr val="accent2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Forte" panose="03060902040502070203" pitchFamily="66" charset="0"/>
                  <a:ea typeface="微軟正黑體" panose="020B0604030504040204" pitchFamily="34" charset="-120"/>
                </a:rPr>
                <a:t>大專</a:t>
              </a:r>
              <a:r>
                <a:rPr lang="zh-TW" altLang="zh-TW" sz="3300" b="1" dirty="0">
                  <a:solidFill>
                    <a:schemeClr val="accent2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Forte" panose="03060902040502070203" pitchFamily="66" charset="0"/>
                  <a:ea typeface="微軟正黑體" panose="020B0604030504040204" pitchFamily="34" charset="-120"/>
                </a:rPr>
                <a:t>學生專題研究</a:t>
              </a:r>
              <a:r>
                <a:rPr lang="zh-TW" altLang="zh-TW" sz="3300" b="1" dirty="0" smtClean="0">
                  <a:solidFill>
                    <a:schemeClr val="accent2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Forte" panose="03060902040502070203" pitchFamily="66" charset="0"/>
                  <a:ea typeface="微軟正黑體" panose="020B0604030504040204" pitchFamily="34" charset="-120"/>
                </a:rPr>
                <a:t>計畫</a:t>
              </a:r>
              <a:endParaRPr kumimoji="1" lang="zh-TW" altLang="en-US" sz="370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26" name="群組 25"/>
          <p:cNvGrpSpPr/>
          <p:nvPr/>
        </p:nvGrpSpPr>
        <p:grpSpPr>
          <a:xfrm>
            <a:off x="2036665" y="9331090"/>
            <a:ext cx="12994171" cy="2141935"/>
            <a:chOff x="1984161" y="9623100"/>
            <a:chExt cx="11341768" cy="2141935"/>
          </a:xfrm>
        </p:grpSpPr>
        <p:sp>
          <p:nvSpPr>
            <p:cNvPr id="27" name="書卷 (水平) 26"/>
            <p:cNvSpPr/>
            <p:nvPr/>
          </p:nvSpPr>
          <p:spPr>
            <a:xfrm>
              <a:off x="3225775" y="10633630"/>
              <a:ext cx="8863424" cy="1131405"/>
            </a:xfrm>
            <a:prstGeom prst="horizontalScroll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TW" altLang="en-US">
                <a:latin typeface="Forte" panose="03060902040502070203" pitchFamily="66" charset="0"/>
                <a:ea typeface="微軟正黑體" panose="020B0604030504040204" pitchFamily="34" charset="-120"/>
              </a:endParaRPr>
            </a:p>
          </p:txBody>
        </p:sp>
        <p:sp>
          <p:nvSpPr>
            <p:cNvPr id="28" name="標題 1"/>
            <p:cNvSpPr txBox="1">
              <a:spLocks/>
            </p:cNvSpPr>
            <p:nvPr/>
          </p:nvSpPr>
          <p:spPr>
            <a:xfrm>
              <a:off x="1984161" y="9623100"/>
              <a:ext cx="11341768" cy="2136479"/>
            </a:xfrm>
            <a:prstGeom prst="rect">
              <a:avLst/>
            </a:prstGeom>
          </p:spPr>
          <p:txBody>
            <a:bodyPr vert="horz" lIns="208639" tIns="104319" rIns="208639" bIns="104319" rtlCol="0" anchor="ctr">
              <a:normAutofit fontScale="97500"/>
            </a:bodyPr>
            <a:lstStyle>
              <a:lvl1pPr algn="ctr" defTabSz="1043193" rtl="0" eaLnBrk="1" latinLnBrk="0" hangingPunct="1">
                <a:spcBef>
                  <a:spcPct val="0"/>
                </a:spcBef>
                <a:buNone/>
                <a:defRPr sz="10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spcBef>
                  <a:spcPts val="3600"/>
                </a:spcBef>
                <a:spcAft>
                  <a:spcPts val="1800"/>
                </a:spcAft>
              </a:pPr>
              <a:r>
                <a:rPr lang="en-US" altLang="zh-TW" sz="6000" dirty="0" smtClean="0">
                  <a:solidFill>
                    <a:schemeClr val="accent2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Forte" panose="03060902040502070203" pitchFamily="66" charset="0"/>
                  <a:ea typeface="微軟正黑體" panose="020B0604030504040204" pitchFamily="34" charset="-120"/>
                </a:rPr>
                <a:t/>
              </a:r>
              <a:br>
                <a:rPr lang="en-US" altLang="zh-TW" sz="6000" dirty="0" smtClean="0">
                  <a:solidFill>
                    <a:schemeClr val="accent2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Forte" panose="03060902040502070203" pitchFamily="66" charset="0"/>
                  <a:ea typeface="微軟正黑體" panose="020B0604030504040204" pitchFamily="34" charset="-120"/>
                </a:rPr>
              </a:br>
              <a:r>
                <a:rPr lang="en-US" altLang="zh-TW" sz="4100" b="1" dirty="0" smtClean="0">
                  <a:solidFill>
                    <a:schemeClr val="accent2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Forte" panose="03060902040502070203" pitchFamily="66" charset="0"/>
                  <a:ea typeface="微軟正黑體" panose="020B0604030504040204" pitchFamily="34" charset="-120"/>
                </a:rPr>
                <a:t>HOW TO</a:t>
              </a:r>
              <a:r>
                <a:rPr lang="zh-TW" altLang="en-US" sz="4100" b="1" dirty="0" smtClean="0">
                  <a:solidFill>
                    <a:schemeClr val="accent2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Forte" panose="03060902040502070203" pitchFamily="66" charset="0"/>
                  <a:ea typeface="微軟正黑體" panose="020B0604030504040204" pitchFamily="34" charset="-120"/>
                </a:rPr>
                <a:t> </a:t>
              </a:r>
              <a:r>
                <a:rPr lang="zh-TW" altLang="en-US" sz="3300" b="1" dirty="0" smtClean="0">
                  <a:solidFill>
                    <a:schemeClr val="accent2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Forte" panose="03060902040502070203" pitchFamily="66" charset="0"/>
                  <a:ea typeface="微軟正黑體" panose="020B0604030504040204" pitchFamily="34" charset="-120"/>
                </a:rPr>
                <a:t>申請</a:t>
              </a:r>
              <a:r>
                <a:rPr lang="zh-TW" altLang="en-US" sz="3300" b="1" dirty="0">
                  <a:solidFill>
                    <a:schemeClr val="accent2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Forte" panose="03060902040502070203" pitchFamily="66" charset="0"/>
                  <a:ea typeface="微軟正黑體" panose="020B0604030504040204" pitchFamily="34" charset="-120"/>
                </a:rPr>
                <a:t>國科會</a:t>
              </a:r>
              <a:r>
                <a:rPr lang="zh-TW" altLang="zh-TW" sz="3300" b="1" dirty="0" smtClean="0">
                  <a:solidFill>
                    <a:schemeClr val="accent2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Forte" panose="03060902040502070203" pitchFamily="66" charset="0"/>
                  <a:ea typeface="微軟正黑體" panose="020B0604030504040204" pitchFamily="34" charset="-120"/>
                </a:rPr>
                <a:t>大專</a:t>
              </a:r>
              <a:r>
                <a:rPr lang="zh-TW" altLang="zh-TW" sz="3300" b="1" dirty="0">
                  <a:solidFill>
                    <a:schemeClr val="accent2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Forte" panose="03060902040502070203" pitchFamily="66" charset="0"/>
                  <a:ea typeface="微軟正黑體" panose="020B0604030504040204" pitchFamily="34" charset="-120"/>
                </a:rPr>
                <a:t>學生專題研究</a:t>
              </a:r>
              <a:r>
                <a:rPr lang="zh-TW" altLang="zh-TW" sz="3300" b="1" dirty="0" smtClean="0">
                  <a:solidFill>
                    <a:schemeClr val="accent2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Forte" panose="03060902040502070203" pitchFamily="66" charset="0"/>
                  <a:ea typeface="微軟正黑體" panose="020B0604030504040204" pitchFamily="34" charset="-120"/>
                </a:rPr>
                <a:t>計畫</a:t>
              </a:r>
              <a:endParaRPr kumimoji="1" lang="zh-TW" altLang="en-US" sz="370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endParaRPr>
            </a:p>
          </p:txBody>
        </p:sp>
      </p:grpSp>
      <p:sp>
        <p:nvSpPr>
          <p:cNvPr id="29" name="標題 1"/>
          <p:cNvSpPr txBox="1">
            <a:spLocks/>
          </p:cNvSpPr>
          <p:nvPr/>
        </p:nvSpPr>
        <p:spPr>
          <a:xfrm>
            <a:off x="3251597" y="11678777"/>
            <a:ext cx="11205697" cy="4558750"/>
          </a:xfrm>
          <a:prstGeom prst="rect">
            <a:avLst/>
          </a:prstGeom>
        </p:spPr>
        <p:txBody>
          <a:bodyPr vert="horz" lIns="208639" tIns="104319" rIns="208639" bIns="104319" rtlCol="0" anchor="ctr">
            <a:noAutofit/>
          </a:bodyPr>
          <a:lstStyle>
            <a:lvl1pPr algn="ctr" defTabSz="1043193" rtl="0" eaLnBrk="1" latinLnBrk="0" hangingPunct="1">
              <a:spcBef>
                <a:spcPct val="0"/>
              </a:spcBef>
              <a:buNone/>
              <a:defRPr sz="10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spcBef>
                <a:spcPts val="1200"/>
              </a:spcBef>
            </a:pPr>
            <a:r>
              <a:rPr lang="zh-TW" altLang="en-US" sz="2800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rPr>
              <a:t>★ 申請資格：以三</a:t>
            </a:r>
            <a:r>
              <a:rPr lang="zh-TW" altLang="en-US" sz="2800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rPr>
              <a:t>年級學生為主，每班推薦至少</a:t>
            </a:r>
            <a:r>
              <a:rPr lang="en-US" altLang="zh-TW" sz="2800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rPr>
              <a:t>5</a:t>
            </a:r>
            <a:r>
              <a:rPr lang="zh-TW" altLang="en-US" sz="2800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rPr>
              <a:t>組（人）申請。</a:t>
            </a:r>
          </a:p>
          <a:p>
            <a:pPr algn="just">
              <a:spcBef>
                <a:spcPts val="1200"/>
              </a:spcBef>
            </a:pPr>
            <a:r>
              <a:rPr lang="zh-TW" altLang="en-US" sz="2800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rPr>
              <a:t>★ 申請期間：</a:t>
            </a:r>
            <a:r>
              <a:rPr lang="en-US" altLang="zh-TW" sz="2800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rPr>
              <a:t>9</a:t>
            </a:r>
            <a:r>
              <a:rPr lang="zh-TW" altLang="en-US" sz="2800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rPr>
              <a:t>月</a:t>
            </a:r>
            <a:r>
              <a:rPr lang="en-US" altLang="zh-TW" sz="2800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rPr>
              <a:t>19</a:t>
            </a:r>
            <a:r>
              <a:rPr lang="zh-TW" altLang="en-US" sz="2800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rPr>
              <a:t>日</a:t>
            </a:r>
            <a:r>
              <a:rPr lang="en-US" altLang="zh-TW" sz="2800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rPr>
              <a:t>(</a:t>
            </a:r>
            <a:r>
              <a:rPr lang="zh-TW" altLang="en-US" sz="2800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rPr>
              <a:t>一</a:t>
            </a:r>
            <a:r>
              <a:rPr lang="en-US" altLang="zh-TW" sz="2800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rPr>
              <a:t>)</a:t>
            </a:r>
            <a:r>
              <a:rPr lang="zh-TW" altLang="en-US" sz="2800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rPr>
              <a:t>起</a:t>
            </a:r>
            <a:r>
              <a:rPr lang="zh-TW" altLang="en-US" sz="2800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rPr>
              <a:t>至</a:t>
            </a:r>
            <a:r>
              <a:rPr lang="en-US" altLang="zh-TW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rPr>
              <a:t>10</a:t>
            </a:r>
            <a:r>
              <a:rPr lang="zh-TW" alt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rPr>
              <a:t>月</a:t>
            </a:r>
            <a:r>
              <a:rPr lang="en-US" altLang="zh-TW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rPr>
              <a:t>2</a:t>
            </a:r>
            <a:r>
              <a:rPr lang="en-US" altLang="zh-TW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rPr>
              <a:t>1</a:t>
            </a:r>
            <a:r>
              <a:rPr lang="zh-TW" alt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rPr>
              <a:t>日</a:t>
            </a:r>
            <a:r>
              <a:rPr lang="en-US" altLang="zh-TW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rPr>
              <a:t>(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rPr>
              <a:t>五</a:t>
            </a:r>
            <a:r>
              <a:rPr lang="en-US" altLang="zh-TW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rPr>
              <a:t>)</a:t>
            </a:r>
            <a:r>
              <a:rPr lang="zh-TW" altLang="en-US" sz="2800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rPr>
              <a:t>止。</a:t>
            </a:r>
          </a:p>
          <a:p>
            <a:pPr algn="just">
              <a:spcBef>
                <a:spcPts val="1200"/>
              </a:spcBef>
            </a:pPr>
            <a:r>
              <a:rPr lang="zh-TW" altLang="en-US" sz="2800" dirty="0" smtClean="0">
                <a:solidFill>
                  <a:srgbClr val="FF1D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rPr>
              <a:t>★ 申請步驟</a:t>
            </a:r>
            <a:r>
              <a:rPr lang="zh-TW" altLang="en-US" sz="2800" dirty="0" smtClean="0">
                <a:solidFill>
                  <a:srgbClr val="FF1D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  <a:sym typeface="Wingdings" panose="05000000000000000000" pitchFamily="2" charset="2"/>
              </a:rPr>
              <a:t>：</a:t>
            </a:r>
            <a:r>
              <a:rPr lang="en-US" altLang="zh-TW" sz="2800" dirty="0" smtClean="0">
                <a:solidFill>
                  <a:srgbClr val="FF1D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  <a:sym typeface="Wingdings" panose="05000000000000000000" pitchFamily="2" charset="2"/>
              </a:rPr>
              <a:t>(</a:t>
            </a:r>
            <a:r>
              <a:rPr lang="zh-TW" altLang="en-US" sz="2800" dirty="0" smtClean="0">
                <a:solidFill>
                  <a:srgbClr val="FF1D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  <a:sym typeface="Wingdings" panose="05000000000000000000" pitchFamily="2" charset="2"/>
              </a:rPr>
              <a:t>需填寫兩份文件，</a:t>
            </a:r>
            <a:r>
              <a:rPr lang="en-US" altLang="zh-TW" sz="3200" dirty="0" smtClean="0">
                <a:solidFill>
                  <a:srgbClr val="FF1D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  <a:sym typeface="Wingdings" panose="05000000000000000000" pitchFamily="2" charset="2"/>
              </a:rPr>
              <a:t>1.eForm</a:t>
            </a:r>
            <a:r>
              <a:rPr lang="zh-TW" altLang="en-US" sz="2800" dirty="0" smtClean="0">
                <a:solidFill>
                  <a:srgbClr val="FF1D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  <a:sym typeface="Wingdings" panose="05000000000000000000" pitchFamily="2" charset="2"/>
              </a:rPr>
              <a:t>電子表單 </a:t>
            </a:r>
            <a:r>
              <a:rPr lang="en-US" altLang="zh-TW" sz="3200" dirty="0" smtClean="0">
                <a:solidFill>
                  <a:srgbClr val="FF1D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  <a:sym typeface="Wingdings" panose="05000000000000000000" pitchFamily="2" charset="2"/>
              </a:rPr>
              <a:t>2.</a:t>
            </a:r>
            <a:r>
              <a:rPr lang="zh-TW" altLang="en-US" sz="2800" dirty="0" smtClean="0">
                <a:solidFill>
                  <a:srgbClr val="FF1D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  <a:sym typeface="Wingdings" panose="05000000000000000000" pitchFamily="2" charset="2"/>
              </a:rPr>
              <a:t>紙本申請表）</a:t>
            </a:r>
            <a:endParaRPr lang="en-US" altLang="zh-TW" sz="2800" dirty="0">
              <a:solidFill>
                <a:srgbClr val="FF1D1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rte" panose="03060902040502070203" pitchFamily="66" charset="0"/>
              <a:ea typeface="微軟正黑體" panose="020B0604030504040204" pitchFamily="34" charset="-120"/>
            </a:endParaRPr>
          </a:p>
          <a:p>
            <a:pPr algn="just">
              <a:spcBef>
                <a:spcPts val="1200"/>
              </a:spcBef>
              <a:spcAft>
                <a:spcPts val="600"/>
              </a:spcAft>
            </a:pPr>
            <a:r>
              <a:rPr lang="zh-TW" altLang="en-US" sz="2800" dirty="0">
                <a:solidFill>
                  <a:srgbClr val="FF1D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rPr>
              <a:t>　</a:t>
            </a:r>
            <a:r>
              <a:rPr lang="en-US" altLang="zh-TW" sz="3200" dirty="0">
                <a:solidFill>
                  <a:srgbClr val="FF1D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rPr>
              <a:t>S</a:t>
            </a:r>
            <a:r>
              <a:rPr lang="en-US" altLang="zh-TW" sz="3200" dirty="0" smtClean="0">
                <a:solidFill>
                  <a:srgbClr val="FF1D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rPr>
              <a:t>tep1.</a:t>
            </a:r>
            <a:r>
              <a:rPr lang="en-US" altLang="zh-TW" sz="2800" dirty="0" smtClean="0">
                <a:solidFill>
                  <a:srgbClr val="FF1D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rPr>
              <a:t> </a:t>
            </a:r>
            <a:r>
              <a:rPr lang="zh-TW" altLang="en-US" sz="2800" dirty="0" smtClean="0">
                <a:solidFill>
                  <a:srgbClr val="FF1D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rPr>
              <a:t>先至銘傳</a:t>
            </a:r>
            <a:r>
              <a:rPr lang="en-US" altLang="zh-TW" sz="2800" dirty="0" err="1" smtClean="0">
                <a:solidFill>
                  <a:srgbClr val="FF1D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rPr>
              <a:t>eForm</a:t>
            </a:r>
            <a:r>
              <a:rPr lang="zh-TW" altLang="en-US" sz="2800" dirty="0" smtClean="0">
                <a:solidFill>
                  <a:srgbClr val="FF1D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rPr>
              <a:t>填妥申請資料</a:t>
            </a:r>
            <a:endParaRPr lang="en-US" altLang="zh-TW" sz="2800" dirty="0" smtClean="0">
              <a:solidFill>
                <a:srgbClr val="FF1D1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rte" panose="03060902040502070203" pitchFamily="66" charset="0"/>
              <a:ea typeface="微軟正黑體" panose="020B0604030504040204" pitchFamily="34" charset="-12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zh-TW" altLang="en-US" sz="2800" dirty="0" smtClean="0">
                <a:solidFill>
                  <a:srgbClr val="FF1D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rPr>
              <a:t>　</a:t>
            </a:r>
            <a:r>
              <a:rPr lang="en-US" altLang="zh-TW" sz="3200" dirty="0" smtClean="0">
                <a:solidFill>
                  <a:srgbClr val="FF1D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rPr>
              <a:t>Step2.</a:t>
            </a:r>
            <a:r>
              <a:rPr lang="en-US" altLang="zh-TW" sz="2800" dirty="0" smtClean="0">
                <a:solidFill>
                  <a:srgbClr val="FF1D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rPr>
              <a:t> </a:t>
            </a:r>
            <a:r>
              <a:rPr lang="zh-TW" altLang="en-US" sz="2800" dirty="0" smtClean="0">
                <a:solidFill>
                  <a:srgbClr val="FF1D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rPr>
              <a:t>至銘傳大學高教深耕網站下載「申請表」，資料填妥後請指導教授與系</a:t>
            </a:r>
            <a:r>
              <a:rPr lang="zh-TW" altLang="en-US" sz="2800" dirty="0">
                <a:solidFill>
                  <a:srgbClr val="FF1D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rPr>
              <a:t>所主任</a:t>
            </a:r>
            <a:r>
              <a:rPr lang="zh-TW" altLang="en-US" sz="2800" dirty="0" smtClean="0">
                <a:solidFill>
                  <a:srgbClr val="FF1D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rPr>
              <a:t>簽名</a:t>
            </a:r>
            <a:r>
              <a:rPr lang="en-US" altLang="zh-TW" sz="2800" dirty="0" smtClean="0">
                <a:solidFill>
                  <a:srgbClr val="FF1D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rPr>
              <a:t>(</a:t>
            </a:r>
            <a:r>
              <a:rPr lang="zh-TW" altLang="en-US" sz="2800" dirty="0" smtClean="0">
                <a:solidFill>
                  <a:srgbClr val="FF1D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rPr>
              <a:t>需以打字填妥申請表</a:t>
            </a:r>
            <a:r>
              <a:rPr lang="en-US" altLang="zh-TW" sz="2800" dirty="0" smtClean="0">
                <a:solidFill>
                  <a:srgbClr val="FF1D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rPr>
              <a:t>)</a:t>
            </a:r>
            <a:endParaRPr lang="en-US" altLang="zh-TW" sz="2800" dirty="0">
              <a:solidFill>
                <a:srgbClr val="FF1D1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rte" panose="03060902040502070203" pitchFamily="66" charset="0"/>
              <a:ea typeface="微軟正黑體" panose="020B0604030504040204" pitchFamily="34" charset="-12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zh-TW" altLang="en-US" sz="2800" dirty="0">
                <a:solidFill>
                  <a:srgbClr val="FF1D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rPr>
              <a:t>　</a:t>
            </a:r>
            <a:r>
              <a:rPr lang="en-US" altLang="zh-TW" sz="3200" dirty="0" smtClean="0">
                <a:solidFill>
                  <a:srgbClr val="FF1D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rPr>
              <a:t>Step3.</a:t>
            </a:r>
            <a:r>
              <a:rPr lang="zh-TW" altLang="en-US" sz="2800" dirty="0" smtClean="0">
                <a:solidFill>
                  <a:srgbClr val="FF1D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rPr>
              <a:t> 將「申請表」送回高教深耕計畫辦公室</a:t>
            </a:r>
            <a:r>
              <a:rPr lang="en-US" altLang="zh-TW" sz="2800" dirty="0" smtClean="0">
                <a:solidFill>
                  <a:srgbClr val="FF1D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rPr>
              <a:t>(</a:t>
            </a:r>
            <a:r>
              <a:rPr lang="zh-TW" altLang="en-US" sz="2800" dirty="0" smtClean="0">
                <a:solidFill>
                  <a:srgbClr val="FF1D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rPr>
              <a:t>台北校區</a:t>
            </a:r>
            <a:r>
              <a:rPr lang="en-US" altLang="zh-TW" sz="3200" dirty="0" smtClean="0">
                <a:solidFill>
                  <a:srgbClr val="FF1D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rPr>
              <a:t>A301</a:t>
            </a:r>
            <a:r>
              <a:rPr lang="en-US" altLang="zh-TW" sz="2800" dirty="0" smtClean="0">
                <a:solidFill>
                  <a:srgbClr val="FF1D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rPr>
              <a:t>)</a:t>
            </a:r>
            <a:endParaRPr lang="zh-TW" altLang="en-US" sz="2800" dirty="0">
              <a:solidFill>
                <a:srgbClr val="FF1D1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rte" panose="03060902040502070203" pitchFamily="66" charset="0"/>
              <a:ea typeface="微軟正黑體" panose="020B0604030504040204" pitchFamily="34" charset="-120"/>
            </a:endParaRPr>
          </a:p>
        </p:txBody>
      </p:sp>
      <p:sp>
        <p:nvSpPr>
          <p:cNvPr id="32" name="標題 1"/>
          <p:cNvSpPr txBox="1">
            <a:spLocks/>
          </p:cNvSpPr>
          <p:nvPr/>
        </p:nvSpPr>
        <p:spPr>
          <a:xfrm>
            <a:off x="4338412" y="17537320"/>
            <a:ext cx="9927810" cy="2098202"/>
          </a:xfrm>
          <a:prstGeom prst="rect">
            <a:avLst/>
          </a:prstGeom>
        </p:spPr>
        <p:txBody>
          <a:bodyPr vert="horz" lIns="208639" tIns="104319" rIns="208639" bIns="104319" rtlCol="0" anchor="ctr">
            <a:noAutofit/>
          </a:bodyPr>
          <a:lstStyle>
            <a:lvl1pPr algn="ctr" defTabSz="1043193" rtl="0" eaLnBrk="1" latinLnBrk="0" hangingPunct="1">
              <a:spcBef>
                <a:spcPct val="0"/>
              </a:spcBef>
              <a:buNone/>
              <a:defRPr sz="10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spcBef>
                <a:spcPts val="1200"/>
              </a:spcBef>
              <a:spcAft>
                <a:spcPts val="600"/>
              </a:spcAft>
            </a:pPr>
            <a:r>
              <a:rPr lang="en-US" altLang="zh-TW" sz="2300" dirty="0" smtClean="0">
                <a:ln w="3175">
                  <a:noFill/>
                </a:ln>
                <a:solidFill>
                  <a:srgbClr val="FFD243"/>
                </a:solidFill>
                <a:effectLst>
                  <a:outerShdw blurRad="50800" dist="50800" dir="2400000" algn="tl">
                    <a:srgbClr val="000000"/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rPr>
              <a:t>【</a:t>
            </a:r>
            <a:r>
              <a:rPr lang="zh-TW" altLang="en-US" sz="2300" dirty="0" smtClean="0">
                <a:ln w="3175">
                  <a:noFill/>
                </a:ln>
                <a:solidFill>
                  <a:srgbClr val="FFD243"/>
                </a:solidFill>
                <a:effectLst>
                  <a:outerShdw blurRad="50800" dist="50800" dir="2400000" algn="tl">
                    <a:srgbClr val="000000"/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rPr>
              <a:t>銘傳</a:t>
            </a:r>
            <a:r>
              <a:rPr lang="en-US" altLang="zh-TW" sz="2300" dirty="0" err="1" smtClean="0">
                <a:ln w="3175">
                  <a:noFill/>
                </a:ln>
                <a:solidFill>
                  <a:srgbClr val="FFD243"/>
                </a:solidFill>
                <a:effectLst>
                  <a:outerShdw blurRad="50800" dist="50800" dir="2400000" algn="tl">
                    <a:srgbClr val="000000"/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rPr>
              <a:t>eForm</a:t>
            </a:r>
            <a:r>
              <a:rPr lang="zh-TW" altLang="en-US" sz="2300" dirty="0" smtClean="0">
                <a:ln w="3175">
                  <a:noFill/>
                </a:ln>
                <a:solidFill>
                  <a:srgbClr val="FFD243"/>
                </a:solidFill>
                <a:effectLst>
                  <a:outerShdw blurRad="50800" dist="50800" dir="2400000" algn="tl">
                    <a:srgbClr val="000000"/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rPr>
              <a:t>網址</a:t>
            </a:r>
            <a:r>
              <a:rPr lang="en-US" altLang="zh-TW" sz="2300" dirty="0" smtClean="0">
                <a:ln w="3175">
                  <a:noFill/>
                </a:ln>
                <a:solidFill>
                  <a:srgbClr val="FFD243"/>
                </a:solidFill>
                <a:effectLst>
                  <a:outerShdw blurRad="50800" dist="50800" dir="2400000" algn="tl">
                    <a:srgbClr val="000000"/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rPr>
              <a:t>】</a:t>
            </a:r>
            <a:r>
              <a:rPr lang="en-US" altLang="zh-TW" sz="2300" b="1" dirty="0">
                <a:ln w="3175">
                  <a:noFill/>
                </a:ln>
                <a:solidFill>
                  <a:srgbClr val="FFD243"/>
                </a:solidFill>
                <a:effectLst>
                  <a:outerShdw blurRad="50800" dist="50800" dir="2400000" algn="tl">
                    <a:srgbClr val="000000"/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rPr>
              <a:t>https://eform.mcu.edu.tw/node/3051</a:t>
            </a:r>
            <a:endParaRPr lang="en-US" altLang="zh-TW" sz="1800" dirty="0" smtClean="0">
              <a:ln w="3175">
                <a:noFill/>
              </a:ln>
              <a:solidFill>
                <a:srgbClr val="FFD243"/>
              </a:solidFill>
              <a:effectLst>
                <a:outerShdw blurRad="50800" dist="50800" dir="2400000" algn="tl">
                  <a:srgbClr val="000000"/>
                </a:outerShdw>
              </a:effectLst>
              <a:latin typeface="Forte" panose="03060902040502070203" pitchFamily="66" charset="0"/>
              <a:ea typeface="微軟正黑體" panose="020B0604030504040204" pitchFamily="34" charset="-120"/>
            </a:endParaRPr>
          </a:p>
          <a:p>
            <a:pPr algn="just">
              <a:spcBef>
                <a:spcPts val="1200"/>
              </a:spcBef>
              <a:spcAft>
                <a:spcPts val="600"/>
              </a:spcAft>
            </a:pPr>
            <a:r>
              <a:rPr lang="en-US" altLang="zh-TW" sz="2300" dirty="0" smtClean="0">
                <a:ln w="3175">
                  <a:noFill/>
                </a:ln>
                <a:solidFill>
                  <a:srgbClr val="FFD243"/>
                </a:solidFill>
                <a:effectLst>
                  <a:outerShdw blurRad="50800" dist="50800" dir="2400000" algn="tl">
                    <a:srgbClr val="000000"/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rPr>
              <a:t>【</a:t>
            </a:r>
            <a:r>
              <a:rPr lang="zh-TW" altLang="en-US" sz="2300" dirty="0" smtClean="0">
                <a:ln w="3175">
                  <a:noFill/>
                </a:ln>
                <a:solidFill>
                  <a:srgbClr val="FFD243"/>
                </a:solidFill>
                <a:effectLst>
                  <a:outerShdw blurRad="50800" dist="50800" dir="2400000" algn="tl">
                    <a:srgbClr val="000000"/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rPr>
              <a:t>計畫申請表下載</a:t>
            </a:r>
            <a:r>
              <a:rPr lang="en-US" altLang="zh-TW" sz="2300" dirty="0" smtClean="0">
                <a:ln w="3175">
                  <a:noFill/>
                </a:ln>
                <a:solidFill>
                  <a:srgbClr val="FFD243"/>
                </a:solidFill>
                <a:effectLst>
                  <a:outerShdw blurRad="50800" dist="50800" dir="2400000" algn="tl">
                    <a:srgbClr val="000000"/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rPr>
              <a:t>】</a:t>
            </a:r>
            <a:r>
              <a:rPr lang="en-US" altLang="zh-TW" sz="2400" b="1" dirty="0">
                <a:ln w="3175">
                  <a:noFill/>
                </a:ln>
                <a:solidFill>
                  <a:srgbClr val="FFD243"/>
                </a:solidFill>
                <a:effectLst>
                  <a:outerShdw blurRad="50800" dist="50800" dir="2400000" algn="tl">
                    <a:srgbClr val="000000"/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rPr>
              <a:t>https://</a:t>
            </a:r>
            <a:r>
              <a:rPr lang="en-US" altLang="zh-TW" sz="2400" b="1" dirty="0" smtClean="0">
                <a:ln w="3175">
                  <a:noFill/>
                </a:ln>
                <a:solidFill>
                  <a:srgbClr val="FFD243"/>
                </a:solidFill>
                <a:effectLst>
                  <a:outerShdw blurRad="50800" dist="50800" dir="2400000" algn="tl">
                    <a:srgbClr val="000000"/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rPr>
              <a:t>reurl.cc/aGZzx7</a:t>
            </a:r>
          </a:p>
          <a:p>
            <a:pPr algn="just">
              <a:spcBef>
                <a:spcPts val="1200"/>
              </a:spcBef>
              <a:spcAft>
                <a:spcPts val="600"/>
              </a:spcAft>
            </a:pPr>
            <a:r>
              <a:rPr lang="zh-TW" altLang="en-US" sz="2300" dirty="0" smtClean="0">
                <a:ln w="3175">
                  <a:noFill/>
                </a:ln>
                <a:solidFill>
                  <a:srgbClr val="FFD243"/>
                </a:solidFill>
                <a:effectLst>
                  <a:outerShdw blurRad="50800" dist="50800" dir="2400000" algn="tl">
                    <a:srgbClr val="000000"/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rPr>
              <a:t>文件下載→各式競賽活動報名表→</a:t>
            </a:r>
            <a:r>
              <a:rPr lang="en-US" altLang="zh-TW" sz="2400" dirty="0" smtClean="0">
                <a:ln w="3175">
                  <a:noFill/>
                </a:ln>
                <a:solidFill>
                  <a:srgbClr val="FFD243"/>
                </a:solidFill>
                <a:effectLst>
                  <a:outerShdw blurRad="50800" dist="50800" dir="2400000" algn="tl">
                    <a:srgbClr val="000000"/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rPr>
              <a:t>111</a:t>
            </a:r>
            <a:r>
              <a:rPr lang="zh-TW" altLang="en-US" sz="2300" dirty="0" smtClean="0">
                <a:ln w="3175">
                  <a:noFill/>
                </a:ln>
                <a:solidFill>
                  <a:srgbClr val="FFD243"/>
                </a:solidFill>
                <a:effectLst>
                  <a:outerShdw blurRad="50800" dist="50800" dir="2400000" algn="tl">
                    <a:srgbClr val="000000"/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rPr>
              <a:t>國科會大專學生專題研究計畫申請表</a:t>
            </a:r>
            <a:endParaRPr lang="zh-TW" altLang="en-US" sz="2300" dirty="0">
              <a:ln w="3175">
                <a:noFill/>
              </a:ln>
              <a:solidFill>
                <a:srgbClr val="FFD243"/>
              </a:solidFill>
              <a:effectLst>
                <a:outerShdw blurRad="50800" dist="50800" dir="2400000" algn="tl">
                  <a:srgbClr val="000000"/>
                </a:outerShdw>
              </a:effectLst>
              <a:latin typeface="Forte" panose="03060902040502070203" pitchFamily="66" charset="0"/>
              <a:ea typeface="微軟正黑體" panose="020B0604030504040204" pitchFamily="34" charset="-120"/>
            </a:endParaRPr>
          </a:p>
        </p:txBody>
      </p:sp>
      <p:sp>
        <p:nvSpPr>
          <p:cNvPr id="30" name="標題 1"/>
          <p:cNvSpPr txBox="1">
            <a:spLocks/>
          </p:cNvSpPr>
          <p:nvPr/>
        </p:nvSpPr>
        <p:spPr>
          <a:xfrm>
            <a:off x="3044539" y="15547453"/>
            <a:ext cx="10977094" cy="1791652"/>
          </a:xfrm>
          <a:prstGeom prst="rect">
            <a:avLst/>
          </a:prstGeom>
        </p:spPr>
        <p:txBody>
          <a:bodyPr vert="horz" lIns="208639" tIns="104319" rIns="208639" bIns="104319" rtlCol="0" anchor="ctr">
            <a:noAutofit/>
          </a:bodyPr>
          <a:lstStyle>
            <a:lvl1pPr algn="ctr" defTabSz="1043193" rtl="0" eaLnBrk="1" latinLnBrk="0" hangingPunct="1">
              <a:spcBef>
                <a:spcPct val="0"/>
              </a:spcBef>
              <a:buNone/>
              <a:defRPr sz="10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spcBef>
                <a:spcPts val="0"/>
              </a:spcBef>
            </a:pPr>
            <a:r>
              <a:rPr lang="zh-TW" altLang="en-US" sz="3200" b="1" dirty="0">
                <a:solidFill>
                  <a:srgbClr val="1919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rPr>
              <a:t>計畫通過高教深耕計畫審核後每組將可獲獎勵金</a:t>
            </a:r>
            <a:r>
              <a:rPr lang="en-US" altLang="zh-TW" sz="4000" b="1" dirty="0">
                <a:solidFill>
                  <a:srgbClr val="1919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rPr>
              <a:t>3</a:t>
            </a:r>
            <a:r>
              <a:rPr lang="zh-TW" altLang="en-US" sz="3200" b="1" dirty="0">
                <a:solidFill>
                  <a:srgbClr val="1919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rPr>
              <a:t>千元</a:t>
            </a:r>
            <a:r>
              <a:rPr lang="zh-TW" altLang="en-US" sz="2800" b="1" dirty="0" smtClean="0">
                <a:solidFill>
                  <a:srgbClr val="1919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anose="03060902040502070203" pitchFamily="66" charset="0"/>
                <a:ea typeface="微軟正黑體" panose="020B0604030504040204" pitchFamily="34" charset="-120"/>
              </a:rPr>
              <a:t>。</a:t>
            </a:r>
            <a:endParaRPr kumimoji="1" lang="zh-TW" altLang="en-US" sz="2800" b="1" dirty="0">
              <a:solidFill>
                <a:srgbClr val="1919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rte" panose="03060902040502070203" pitchFamily="66" charset="0"/>
              <a:ea typeface="微軟正黑體" panose="020B0604030504040204" pitchFamily="34" charset="-120"/>
            </a:endParaRPr>
          </a:p>
        </p:txBody>
      </p:sp>
      <p:pic>
        <p:nvPicPr>
          <p:cNvPr id="9" name="圖片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6150" y="18371177"/>
            <a:ext cx="1366943" cy="1366943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6150" y="17028630"/>
            <a:ext cx="1409700" cy="1409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2271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2082</TotalTime>
  <Words>129</Words>
  <Application>Microsoft Office PowerPoint</Application>
  <PresentationFormat>自訂</PresentationFormat>
  <Paragraphs>16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9" baseType="lpstr">
      <vt:lpstr>微軟正黑體</vt:lpstr>
      <vt:lpstr>新細明體</vt:lpstr>
      <vt:lpstr>Arial</vt:lpstr>
      <vt:lpstr>Calibri</vt:lpstr>
      <vt:lpstr>Calibri Light</vt:lpstr>
      <vt:lpstr>Forte</vt:lpstr>
      <vt:lpstr>Wingdings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MCU</cp:lastModifiedBy>
  <cp:revision>45</cp:revision>
  <cp:lastPrinted>2021-08-23T05:26:22Z</cp:lastPrinted>
  <dcterms:created xsi:type="dcterms:W3CDTF">2018-08-07T01:57:02Z</dcterms:created>
  <dcterms:modified xsi:type="dcterms:W3CDTF">2022-09-19T00:17:28Z</dcterms:modified>
</cp:coreProperties>
</file>